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57" r:id="rId4"/>
    <p:sldId id="280" r:id="rId5"/>
    <p:sldId id="259" r:id="rId6"/>
    <p:sldId id="258" r:id="rId7"/>
    <p:sldId id="262" r:id="rId8"/>
    <p:sldId id="260" r:id="rId9"/>
    <p:sldId id="288" r:id="rId10"/>
    <p:sldId id="281" r:id="rId11"/>
    <p:sldId id="263" r:id="rId12"/>
    <p:sldId id="264" r:id="rId13"/>
    <p:sldId id="283" r:id="rId14"/>
    <p:sldId id="266" r:id="rId15"/>
    <p:sldId id="284" r:id="rId16"/>
    <p:sldId id="285" r:id="rId17"/>
    <p:sldId id="274" r:id="rId18"/>
    <p:sldId id="267" r:id="rId19"/>
    <p:sldId id="268" r:id="rId20"/>
    <p:sldId id="270" r:id="rId21"/>
    <p:sldId id="271" r:id="rId22"/>
    <p:sldId id="286" r:id="rId23"/>
    <p:sldId id="287" r:id="rId24"/>
    <p:sldId id="269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나눔스퀘어OTF Bold" panose="020B0600000101010101" pitchFamily="34" charset="-127"/>
      <p:bold r:id="rId28"/>
    </p:embeddedFont>
    <p:embeddedFont>
      <p:font typeface="나눔스퀘어OTF ExtraBold" panose="020B0600000101010101" pitchFamily="34" charset="-127"/>
      <p:bold r:id="rId29"/>
    </p:embeddedFont>
    <p:embeddedFont>
      <p:font typeface="나눔스퀘어OTF_ac Bold" panose="020B0600000101010101" pitchFamily="34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EDE"/>
    <a:srgbClr val="B7DFDF"/>
    <a:srgbClr val="A6C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56" d="100"/>
          <a:sy n="56" d="100"/>
        </p:scale>
        <p:origin x="3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4CD91-EC1D-4575-9DD6-553A08FB61DF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620E0-A895-485A-B77C-F17D9D714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1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E5158-5D87-488D-A091-E5F02AB26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D099F6-D30B-4183-8AA5-A0B37AAAA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34B4B-55C6-431A-8CD6-557E2A9E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69C24-ABC5-4DA5-AC5F-AFB1A4C1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22239-E048-4A57-BCAF-77F8F797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2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95F6C-53B0-4A4B-A465-3883B905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D0BDF-CF09-4991-9CE4-DDC1A2FFB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5F9DE-9B32-4637-9D58-4306E619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9A4F8-20CE-44C1-9DD9-24F44E7C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F23845-F6B3-4470-AA6B-145BEEB6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1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D0EE4B-48DB-4AF7-B0AA-B6EF96C76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A28B3F-11F0-43A7-B103-AF090424C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B341E-48BA-416C-B051-2559CC4C7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F08E0-467A-4B2D-A038-8C2CC424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7DAD3-2175-47E7-AE0A-2ED08DB6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619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9B9CB-DFFB-4313-B6A9-1C76428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7A4CD-BA8A-4D8A-98CD-CF01AF54E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F4180-A58D-4E56-9535-21E890BF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6FC5E-A5DB-45F3-8E76-7A9033E24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469F9-95E5-4E79-98E7-BF797830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3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10AB-168C-4FBC-BA07-88E596C4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51B87-E341-4078-81E6-F6523C9B8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A769B-1CB5-4032-BA57-CB240D23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1AF12-FAD2-45E2-BCD4-B0B63705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9C241-451E-4DEE-A1A8-45C16A60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8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D87FD-60BC-4307-BDE6-5DFC70BF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BE91E-4BAD-4C9B-842C-9897A61AB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52F28F-BE0D-489D-B261-C104A34BA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ACDF83-5A02-4CA5-B00C-F7979AB9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ACE7B5-6674-440B-A3DE-74863824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4A40B-4850-4206-B7A1-B06F3452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8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76D22-C02E-4E8F-A9DB-DEB23299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63F0B-129C-4208-9117-FB4ADEC8A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BC356A-6D2D-46EE-8CDA-6A3471B03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798649-4BFF-4493-9133-B72AEAC22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9D6D58-E90C-4FA1-BB1D-609E71921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4DE989-8FCE-4D35-B1C7-B181A514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D39139-AAAA-4C80-AE50-BF529712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D87798-BD4F-4B1E-9CFC-ABA32FC5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38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3DC55-ACA9-44CF-B045-BC88D01D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B742B0-0996-49D6-B704-93896BAB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2F482-2178-4C1E-9CF5-A7959593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5481A2-3D93-4EF2-99D1-AE7E4978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8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14A2BA-4984-422A-9EC7-2FA96705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D4F00A-6474-4DCF-8483-FFB04352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A36BB4-D1C5-456A-B6F8-FA8B7116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7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1F165-4B45-4381-836F-E483262D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84096-DEEF-4B46-97A1-1DB94734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202AEF-2D0F-45CC-9467-693CB3413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39936E-016F-4849-8556-1169B6EB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383E97-994D-4ECF-B79D-36EBBBA2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266CAB-926A-40AC-8A1B-CCEDD73F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1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3F43B-BF1C-4E02-B9E8-019F034C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ADEBBA-99BE-4397-9902-7D96D0A95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18AF76-B640-4EF0-984F-42C032F5E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8AF10C-EAFE-4635-874F-AA6CDD01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06C1C3-7B69-45FA-9852-57B3CA468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153E23-4FAF-4753-98AC-5D246159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7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26666F-6977-4E82-9883-152ED48B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D0565-83A3-4F09-A5A4-86BE4A85F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00DB3-FF28-4E5C-849B-932507BB2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01CFD-0AA8-4248-B5E7-D4AE0CA8D4F1}" type="datetimeFigureOut">
              <a:rPr lang="ko-KR" altLang="en-US" smtClean="0"/>
              <a:t>2021-10-24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99867-4D94-4442-8EFD-2538B6D38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42B4B1-09A8-4490-A712-3DA82125B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96C30-4A3A-4DE1-BF77-7440E6BD3F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1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409005-A196-4973-A8D5-2AB06DF1F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4265">
            <a:off x="381286" y="836060"/>
            <a:ext cx="2325502" cy="23255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44A4D9-62A9-4F3A-B63D-C52BD103DB75}"/>
              </a:ext>
            </a:extLst>
          </p:cNvPr>
          <p:cNvSpPr txBox="1"/>
          <p:nvPr/>
        </p:nvSpPr>
        <p:spPr>
          <a:xfrm>
            <a:off x="113849" y="3219573"/>
            <a:ext cx="11964301" cy="245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fontAlgn="base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800" b="1" kern="0" spc="5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사람마다 그네를 다르게 타는 이유는</a:t>
            </a:r>
            <a:r>
              <a:rPr lang="en-US" altLang="ko-KR" sz="4800" b="1" kern="0" spc="5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 </a:t>
            </a:r>
            <a:endParaRPr lang="ko-KR" altLang="en-US" sz="4800" kern="0" spc="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marR="0" indent="0" algn="ctr" fontAlgn="base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800" b="1" kern="0" spc="50" dirty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무게중심 위치</a:t>
            </a:r>
            <a:r>
              <a:rPr lang="ko-KR" altLang="en-US" sz="4800" b="1" kern="0" spc="5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 따른 </a:t>
            </a:r>
            <a:r>
              <a:rPr lang="ko-KR" altLang="en-US" sz="4800" b="1" kern="0" spc="50" dirty="0" err="1">
                <a:ln w="28575">
                  <a:solidFill>
                    <a:schemeClr val="tx1"/>
                  </a:solidFill>
                </a:ln>
                <a:solidFill>
                  <a:srgbClr val="0000FF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그네타기</a:t>
            </a:r>
            <a:r>
              <a:rPr lang="ko-KR" altLang="en-US" sz="4800" b="1" kern="0" spc="50" dirty="0">
                <a:ln w="28575">
                  <a:solidFill>
                    <a:schemeClr val="tx1"/>
                  </a:solidFill>
                </a:ln>
                <a:solidFill>
                  <a:srgbClr val="0000FF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전략</a:t>
            </a:r>
            <a:r>
              <a:rPr lang="ko-KR" altLang="en-US" sz="4800" b="1" kern="0" spc="50" dirty="0">
                <a:ln w="28575">
                  <a:solidFill>
                    <a:schemeClr val="tx1"/>
                  </a:solidFill>
                </a:ln>
                <a:solidFill>
                  <a:srgbClr val="FF00FF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차이 </a:t>
            </a:r>
            <a:r>
              <a:rPr lang="ko-KR" altLang="en-US" sz="4800" b="1" kern="0" spc="5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탐구</a:t>
            </a:r>
            <a:endParaRPr lang="ko-KR" altLang="en-US" sz="4800" kern="0" spc="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ko-KR" altLang="en-US" sz="4800" dirty="0">
              <a:ln w="28575">
                <a:solidFill>
                  <a:schemeClr val="tx1"/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305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BD503F3-8BC8-45E9-B5E8-F6E632F3F62B}"/>
              </a:ext>
            </a:extLst>
          </p:cNvPr>
          <p:cNvSpPr/>
          <p:nvPr/>
        </p:nvSpPr>
        <p:spPr>
          <a:xfrm>
            <a:off x="4541797" y="2768440"/>
            <a:ext cx="5235419" cy="132111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A089EB-1EB6-4962-B3C0-84F535B9FC11}"/>
              </a:ext>
            </a:extLst>
          </p:cNvPr>
          <p:cNvSpPr/>
          <p:nvPr/>
        </p:nvSpPr>
        <p:spPr>
          <a:xfrm>
            <a:off x="2400221" y="2768440"/>
            <a:ext cx="2709462" cy="132111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E1107-23E9-46D5-A6BB-4EF357EBAFB6}"/>
              </a:ext>
            </a:extLst>
          </p:cNvPr>
          <p:cNvSpPr txBox="1"/>
          <p:nvPr/>
        </p:nvSpPr>
        <p:spPr>
          <a:xfrm>
            <a:off x="5176276" y="2912780"/>
            <a:ext cx="4600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무게중심 위치에 따른  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그네타기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전략별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효과 비교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1C230-DFFA-4443-AB79-0340A7CED5D4}"/>
              </a:ext>
            </a:extLst>
          </p:cNvPr>
          <p:cNvSpPr txBox="1"/>
          <p:nvPr/>
        </p:nvSpPr>
        <p:spPr>
          <a:xfrm>
            <a:off x="2736884" y="3136611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탐구과제 </a:t>
            </a:r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5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D43364-E342-4071-B2A3-7EBB8F912342}"/>
              </a:ext>
            </a:extLst>
          </p:cNvPr>
          <p:cNvSpPr txBox="1"/>
          <p:nvPr/>
        </p:nvSpPr>
        <p:spPr>
          <a:xfrm>
            <a:off x="1328012" y="0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조작 변인 설정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AD974-043B-444F-946E-A1308FDAEF62}"/>
              </a:ext>
            </a:extLst>
          </p:cNvPr>
          <p:cNvSpPr txBox="1"/>
          <p:nvPr/>
        </p:nvSpPr>
        <p:spPr>
          <a:xfrm>
            <a:off x="1328011" y="513081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 err="1">
                <a:solidFill>
                  <a:srgbClr val="00B05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그네타기</a:t>
            </a:r>
            <a:r>
              <a:rPr lang="ko-KR" altLang="en-US" sz="2800" kern="0" spc="0" dirty="0">
                <a:solidFill>
                  <a:srgbClr val="00B05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전략</a:t>
            </a:r>
            <a:r>
              <a:rPr lang="en-US" altLang="ko-KR" sz="2800" kern="0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(</a:t>
            </a:r>
            <a:r>
              <a:rPr lang="ko-KR" altLang="en-US" sz="2800" kern="0" spc="0" dirty="0">
                <a:solidFill>
                  <a:srgbClr val="00B05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몸을 접는 위치</a:t>
            </a:r>
            <a:r>
              <a:rPr lang="en-US" altLang="ko-KR" sz="2800" kern="0" spc="0" dirty="0">
                <a:solidFill>
                  <a:srgbClr val="00B05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 5</a:t>
            </a:r>
            <a:r>
              <a:rPr lang="ko-KR" altLang="en-US" sz="2800" kern="0" spc="0" dirty="0">
                <a:solidFill>
                  <a:srgbClr val="00B05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가지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× </a:t>
            </a:r>
            <a:r>
              <a:rPr lang="ko-KR" altLang="en-US" sz="2800" kern="0" spc="0" dirty="0">
                <a:solidFill>
                  <a:schemeClr val="accent2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무게중심 위치</a:t>
            </a:r>
            <a:r>
              <a:rPr lang="en-US" altLang="ko-KR" sz="2800" kern="0" spc="0" dirty="0">
                <a:solidFill>
                  <a:schemeClr val="accent2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(2</a:t>
            </a:r>
            <a:r>
              <a:rPr lang="ko-KR" altLang="en-US" sz="2800" kern="0" dirty="0">
                <a:solidFill>
                  <a:schemeClr val="accent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가지</a:t>
            </a:r>
            <a:r>
              <a:rPr lang="en-US" altLang="ko-KR" sz="2800" kern="0" dirty="0">
                <a:solidFill>
                  <a:schemeClr val="accent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2D65EF76-D071-435D-8AE6-B016540F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6" t="11862" b="7115"/>
          <a:stretch>
            <a:fillRect/>
          </a:stretch>
        </p:blipFill>
        <p:spPr>
          <a:xfrm>
            <a:off x="2972294" y="2878714"/>
            <a:ext cx="6396296" cy="38726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36F78B-6E24-4FDA-A66A-73BB1020BC28}"/>
              </a:ext>
            </a:extLst>
          </p:cNvPr>
          <p:cNvSpPr txBox="1"/>
          <p:nvPr/>
        </p:nvSpPr>
        <p:spPr>
          <a:xfrm>
            <a:off x="1328010" y="2090170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중앙을 지난 후 반주기의 몇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%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기다렸다가 몸을 일으키는지</a:t>
            </a:r>
            <a:endParaRPr lang="en-US" altLang="ko-KR" sz="2800" kern="0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2AD13-5BFD-4B19-9E53-C732F74405F9}"/>
              </a:ext>
            </a:extLst>
          </p:cNvPr>
          <p:cNvSpPr txBox="1"/>
          <p:nvPr/>
        </p:nvSpPr>
        <p:spPr>
          <a:xfrm>
            <a:off x="-1399148" y="1301625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B05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800" kern="0" spc="0" dirty="0">
                <a:solidFill>
                  <a:srgbClr val="00B05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그네 타기 전략 </a:t>
            </a:r>
            <a:r>
              <a:rPr lang="en-US" altLang="ko-KR" sz="2800" kern="0" spc="0" dirty="0">
                <a:solidFill>
                  <a:srgbClr val="00B05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2800" kern="0" spc="0" dirty="0">
                <a:solidFill>
                  <a:srgbClr val="00B05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가지</a:t>
            </a:r>
            <a:endParaRPr lang="en-US" altLang="ko-KR" sz="2800" kern="0" dirty="0">
              <a:solidFill>
                <a:srgbClr val="00B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15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E586E5-D48C-492C-8F92-91CBB0BCB5FD}"/>
              </a:ext>
            </a:extLst>
          </p:cNvPr>
          <p:cNvSpPr txBox="1"/>
          <p:nvPr/>
        </p:nvSpPr>
        <p:spPr>
          <a:xfrm>
            <a:off x="1328011" y="5705197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실제 </a:t>
            </a:r>
            <a:r>
              <a:rPr lang="ko-KR" altLang="en-US" sz="2800" kern="0" dirty="0" err="1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근근이가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몸을 접는 위치를 다르게 그네를 탄 결과</a:t>
            </a: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2692A16-96CA-4F43-8BE7-1E94AFFE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" b="13547"/>
          <a:stretch>
            <a:fillRect/>
          </a:stretch>
        </p:blipFill>
        <p:spPr>
          <a:xfrm>
            <a:off x="350252" y="1152803"/>
            <a:ext cx="11491495" cy="394959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174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936F78B-6E24-4FDA-A66A-73BB1020BC28}"/>
              </a:ext>
            </a:extLst>
          </p:cNvPr>
          <p:cNvSpPr txBox="1"/>
          <p:nvPr/>
        </p:nvSpPr>
        <p:spPr>
          <a:xfrm>
            <a:off x="1199673" y="1418117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자석으로 무게중심 위치 조작</a:t>
            </a:r>
            <a:endParaRPr lang="en-US" altLang="ko-KR" sz="2800" kern="0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2AD13-5BFD-4B19-9E53-C732F74405F9}"/>
              </a:ext>
            </a:extLst>
          </p:cNvPr>
          <p:cNvSpPr txBox="1"/>
          <p:nvPr/>
        </p:nvSpPr>
        <p:spPr>
          <a:xfrm>
            <a:off x="-1415190" y="307015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chemeClr val="accent2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800" kern="0" spc="0" dirty="0">
                <a:solidFill>
                  <a:schemeClr val="accent2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무게중심의 위치 </a:t>
            </a:r>
            <a:r>
              <a:rPr lang="en-US" altLang="ko-KR" sz="2800" kern="0" dirty="0">
                <a:solidFill>
                  <a:schemeClr val="accent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sz="2800" kern="0" dirty="0">
                <a:solidFill>
                  <a:schemeClr val="accent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가지</a:t>
            </a:r>
            <a:endParaRPr lang="en-US" altLang="ko-KR" sz="2800" kern="0" dirty="0">
              <a:solidFill>
                <a:schemeClr val="accent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02AD4D-CBB9-4DFB-A29E-1676C146D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08039"/>
              </p:ext>
            </p:extLst>
          </p:nvPr>
        </p:nvGraphicFramePr>
        <p:xfrm>
          <a:off x="1954621" y="2529220"/>
          <a:ext cx="8282757" cy="3291810"/>
        </p:xfrm>
        <a:graphic>
          <a:graphicData uri="http://schemas.openxmlformats.org/drawingml/2006/table">
            <a:tbl>
              <a:tblPr/>
              <a:tblGrid>
                <a:gridCol w="2671397">
                  <a:extLst>
                    <a:ext uri="{9D8B030D-6E8A-4147-A177-3AD203B41FA5}">
                      <a16:colId xmlns:a16="http://schemas.microsoft.com/office/drawing/2014/main" val="2184142729"/>
                    </a:ext>
                  </a:extLst>
                </a:gridCol>
                <a:gridCol w="2805680">
                  <a:extLst>
                    <a:ext uri="{9D8B030D-6E8A-4147-A177-3AD203B41FA5}">
                      <a16:colId xmlns:a16="http://schemas.microsoft.com/office/drawing/2014/main" val="2811799822"/>
                    </a:ext>
                  </a:extLst>
                </a:gridCol>
                <a:gridCol w="2805680">
                  <a:extLst>
                    <a:ext uri="{9D8B030D-6E8A-4147-A177-3AD203B41FA5}">
                      <a16:colId xmlns:a16="http://schemas.microsoft.com/office/drawing/2014/main" val="1490625831"/>
                    </a:ext>
                  </a:extLst>
                </a:gridCol>
              </a:tblGrid>
              <a:tr h="10972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무게 중심 위치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머리쪽 자석 갯수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F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다리쪽 자석 갯수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F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511070"/>
                  </a:ext>
                </a:extLst>
              </a:tr>
              <a:tr h="10972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회전축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1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4</a:t>
                      </a:r>
                      <a:r>
                        <a:rPr lang="ko-KR" altLang="en-US" sz="2000" kern="0" spc="-1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개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1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4</a:t>
                      </a:r>
                      <a:r>
                        <a:rPr lang="ko-KR" altLang="en-US" sz="2000" kern="0" spc="-1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개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994081"/>
                  </a:ext>
                </a:extLst>
              </a:tr>
              <a:tr h="10972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상체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1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6</a:t>
                      </a:r>
                      <a:r>
                        <a:rPr lang="ko-KR" altLang="en-US" sz="2000" kern="0" spc="-1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개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1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2000" kern="0" spc="-1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개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DD8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8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905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290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1">
            <a:extLst>
              <a:ext uri="{FF2B5EF4-FFF2-40B4-BE49-F238E27FC236}">
                <a16:creationId xmlns:a16="http://schemas.microsoft.com/office/drawing/2014/main" id="{1E83D503-3EC2-409E-B2F7-FDD10830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43" y="913233"/>
            <a:ext cx="8893512" cy="4518528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BF2BC5-270E-4961-956E-40B0EBE503AD}"/>
                  </a:ext>
                </a:extLst>
              </p:cNvPr>
              <p:cNvSpPr txBox="1"/>
              <p:nvPr/>
            </p:nvSpPr>
            <p:spPr>
              <a:xfrm>
                <a:off x="8508245" y="4145368"/>
                <a:ext cx="31454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ko-KR" alt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32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ko-KR" altLang="en-US" sz="32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BF2BC5-270E-4961-956E-40B0EBE5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245" y="4145368"/>
                <a:ext cx="314547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475F6-B0E6-4C1F-9D31-4C0E2E91D8F7}"/>
                  </a:ext>
                </a:extLst>
              </p:cNvPr>
              <p:cNvSpPr txBox="1"/>
              <p:nvPr/>
            </p:nvSpPr>
            <p:spPr>
              <a:xfrm>
                <a:off x="1256326" y="1180017"/>
                <a:ext cx="32394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ko-KR" alt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475F6-B0E6-4C1F-9D31-4C0E2E91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326" y="1180017"/>
                <a:ext cx="323947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92EEA15-D177-4A6B-8D4D-FB0C5120395B}"/>
              </a:ext>
            </a:extLst>
          </p:cNvPr>
          <p:cNvSpPr txBox="1"/>
          <p:nvPr/>
        </p:nvSpPr>
        <p:spPr>
          <a:xfrm>
            <a:off x="644957" y="5245633"/>
            <a:ext cx="11115443" cy="1398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시간에 따른 그네의 각 변위 </a:t>
            </a: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y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부터 극대점들을 추출한 후</a:t>
            </a:r>
            <a:endParaRPr lang="en-US" altLang="ko-KR" sz="2800" kern="0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 함수식으로 </a:t>
            </a: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Curve fitting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하여 </a:t>
            </a:r>
            <a:r>
              <a:rPr lang="ko-KR" altLang="en-US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진폭증가율</a:t>
            </a:r>
            <a:r>
              <a:rPr lang="en-US" altLang="ko-KR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기울기 </a:t>
            </a:r>
            <a:r>
              <a:rPr lang="en-US" altLang="ko-KR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</a:t>
            </a: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구함</a:t>
            </a:r>
            <a:endParaRPr lang="en-US" altLang="ko-KR" sz="2800" kern="0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B9ABE-B785-43F5-8364-0C507B8F5CC1}"/>
              </a:ext>
            </a:extLst>
          </p:cNvPr>
          <p:cNvSpPr txBox="1"/>
          <p:nvPr/>
        </p:nvSpPr>
        <p:spPr>
          <a:xfrm>
            <a:off x="644958" y="41135"/>
            <a:ext cx="11115443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종속 변인 설정</a:t>
            </a: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61625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3D5034-4E10-45BA-9065-9FBC925C7B30}"/>
              </a:ext>
            </a:extLst>
          </p:cNvPr>
          <p:cNvSpPr txBox="1"/>
          <p:nvPr/>
        </p:nvSpPr>
        <p:spPr>
          <a:xfrm>
            <a:off x="1204418" y="216468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실험 결과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DD8A58B-E5B4-4AE0-AD87-93B979A0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35" y="1641596"/>
            <a:ext cx="8803358" cy="43189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F50008E1-CB41-4139-B6A9-C178035C5DEB}"/>
              </a:ext>
            </a:extLst>
          </p:cNvPr>
          <p:cNvSpPr/>
          <p:nvPr/>
        </p:nvSpPr>
        <p:spPr>
          <a:xfrm>
            <a:off x="8826986" y="2342636"/>
            <a:ext cx="1795294" cy="1692787"/>
          </a:xfrm>
          <a:prstGeom prst="ellipse">
            <a:avLst/>
          </a:prstGeom>
          <a:noFill/>
          <a:ln w="76200" cap="flat">
            <a:solidFill>
              <a:srgbClr val="0000FF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1098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3FE326AB-8AB6-4863-A39F-4759C0E3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0" y="784098"/>
            <a:ext cx="9775980" cy="528980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4339D60C-F5A7-48D6-9A5D-1A93B8C86AFC}"/>
              </a:ext>
            </a:extLst>
          </p:cNvPr>
          <p:cNvSpPr/>
          <p:nvPr/>
        </p:nvSpPr>
        <p:spPr>
          <a:xfrm>
            <a:off x="3143490" y="1427144"/>
            <a:ext cx="2187919" cy="2001856"/>
          </a:xfrm>
          <a:prstGeom prst="ellipse">
            <a:avLst/>
          </a:prstGeom>
          <a:noFill/>
          <a:ln w="76200" cap="flat">
            <a:solidFill>
              <a:srgbClr val="0000FF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027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322992-203C-4B58-92E7-F962155E94CA}"/>
              </a:ext>
            </a:extLst>
          </p:cNvPr>
          <p:cNvSpPr txBox="1"/>
          <p:nvPr/>
        </p:nvSpPr>
        <p:spPr>
          <a:xfrm>
            <a:off x="538278" y="2385156"/>
            <a:ext cx="11115443" cy="208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무게중심이 </a:t>
            </a:r>
            <a:r>
              <a:rPr lang="ko-KR" altLang="en-US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회전축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위치하는 경우 </a:t>
            </a:r>
            <a:r>
              <a:rPr lang="ko-KR" altLang="en-US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오른쪽 끝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몸을 </a:t>
            </a:r>
            <a:r>
              <a:rPr lang="ko-KR" altLang="en-US" sz="2800" kern="0" dirty="0" err="1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접는것이</a:t>
            </a: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무게중심이 </a:t>
            </a:r>
            <a:r>
              <a:rPr lang="ko-KR" altLang="en-US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상체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위치하는 경우 </a:t>
            </a:r>
            <a:r>
              <a:rPr lang="ko-KR" altLang="en-US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중앙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몸을 접는 것이 </a:t>
            </a:r>
            <a:endParaRPr lang="en-US" altLang="ko-KR" sz="2800" kern="0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그네의 진폭을 가장 </a:t>
            </a:r>
            <a:r>
              <a:rPr lang="ko-KR" altLang="en-US" sz="2800" kern="0" dirty="0" err="1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크게하는</a:t>
            </a: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전략이다</a:t>
            </a:r>
            <a:r>
              <a:rPr lang="en-US" altLang="ko-KR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8401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5">
            <a:extLst>
              <a:ext uri="{FF2B5EF4-FFF2-40B4-BE49-F238E27FC236}">
                <a16:creationId xmlns:a16="http://schemas.microsoft.com/office/drawing/2014/main" id="{30E4065C-8C20-446E-8340-1FC39FF9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17" y="1152468"/>
            <a:ext cx="8903776" cy="50022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D5034-4E10-45BA-9065-9FBC925C7B30}"/>
              </a:ext>
            </a:extLst>
          </p:cNvPr>
          <p:cNvSpPr txBox="1"/>
          <p:nvPr/>
        </p:nvSpPr>
        <p:spPr>
          <a:xfrm>
            <a:off x="1204418" y="216468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이전 실험 결과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FC0B09A-0F1D-4DAB-85CC-ACE584173603}"/>
              </a:ext>
            </a:extLst>
          </p:cNvPr>
          <p:cNvSpPr/>
          <p:nvPr/>
        </p:nvSpPr>
        <p:spPr>
          <a:xfrm>
            <a:off x="8815340" y="1890405"/>
            <a:ext cx="1925053" cy="192505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35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7">
            <a:extLst>
              <a:ext uri="{FF2B5EF4-FFF2-40B4-BE49-F238E27FC236}">
                <a16:creationId xmlns:a16="http://schemas.microsoft.com/office/drawing/2014/main" id="{01CE6FFE-D561-4648-9D7E-CE9D428C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86" y="815584"/>
            <a:ext cx="8971828" cy="522683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733F286-4819-486B-8479-EB44CF92DD62}"/>
              </a:ext>
            </a:extLst>
          </p:cNvPr>
          <p:cNvSpPr/>
          <p:nvPr/>
        </p:nvSpPr>
        <p:spPr>
          <a:xfrm>
            <a:off x="2703298" y="1681858"/>
            <a:ext cx="1925053" cy="192505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6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EE38AB-A744-4105-80C7-0B5D444BEE98}"/>
              </a:ext>
            </a:extLst>
          </p:cNvPr>
          <p:cNvSpPr txBox="1"/>
          <p:nvPr/>
        </p:nvSpPr>
        <p:spPr>
          <a:xfrm>
            <a:off x="3724998" y="3044279"/>
            <a:ext cx="4742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1. </a:t>
            </a:r>
            <a:r>
              <a:rPr lang="ko-KR" altLang="en-US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탐구동기 및 목적</a:t>
            </a:r>
          </a:p>
        </p:txBody>
      </p:sp>
    </p:spTree>
    <p:extLst>
      <p:ext uri="{BB962C8B-B14F-4D97-AF65-F5344CB8AC3E}">
        <p14:creationId xmlns:p14="http://schemas.microsoft.com/office/powerpoint/2010/main" val="1186912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0F5C43-C41D-4DC6-A6FD-66EDAD597763}"/>
              </a:ext>
            </a:extLst>
          </p:cNvPr>
          <p:cNvSpPr/>
          <p:nvPr/>
        </p:nvSpPr>
        <p:spPr>
          <a:xfrm>
            <a:off x="4512735" y="391934"/>
            <a:ext cx="5235419" cy="8325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9183BE-265A-4F97-9E37-ABEE7A7FF178}"/>
              </a:ext>
            </a:extLst>
          </p:cNvPr>
          <p:cNvSpPr/>
          <p:nvPr/>
        </p:nvSpPr>
        <p:spPr>
          <a:xfrm>
            <a:off x="2352095" y="391934"/>
            <a:ext cx="2709462" cy="832513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9CE7-DD26-469A-9343-3AF0A64398BD}"/>
              </a:ext>
            </a:extLst>
          </p:cNvPr>
          <p:cNvSpPr txBox="1"/>
          <p:nvPr/>
        </p:nvSpPr>
        <p:spPr>
          <a:xfrm>
            <a:off x="5414473" y="536273"/>
            <a:ext cx="4124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실제 </a:t>
            </a:r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그네타기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돌아보기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D32FE-9E7D-4DEB-A1A8-19F0C143EA7C}"/>
              </a:ext>
            </a:extLst>
          </p:cNvPr>
          <p:cNvSpPr txBox="1"/>
          <p:nvPr/>
        </p:nvSpPr>
        <p:spPr>
          <a:xfrm>
            <a:off x="2688758" y="536274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탐구과제 </a:t>
            </a:r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D7377-4103-4187-A22F-1DBA878E2DB7}"/>
              </a:ext>
            </a:extLst>
          </p:cNvPr>
          <p:cNvSpPr txBox="1"/>
          <p:nvPr/>
        </p:nvSpPr>
        <p:spPr>
          <a:xfrm>
            <a:off x="538278" y="3039674"/>
            <a:ext cx="11115443" cy="1398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그렇다면 중앙에서 몸을 접은 사람은 무게중심이 상체에</a:t>
            </a:r>
            <a:r>
              <a:rPr lang="en-US" altLang="ko-KR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오른쪽 끝에서 몸을 접은 사람은 무게중심이 중앙에 위치하지 않았을까</a:t>
            </a:r>
            <a:r>
              <a:rPr lang="en-US" altLang="ko-KR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98196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9">
            <a:extLst>
              <a:ext uri="{FF2B5EF4-FFF2-40B4-BE49-F238E27FC236}">
                <a16:creationId xmlns:a16="http://schemas.microsoft.com/office/drawing/2014/main" id="{47B97DD6-845B-4602-84E1-6289CCF7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40" r="8021" b="6474"/>
          <a:stretch>
            <a:fillRect/>
          </a:stretch>
        </p:blipFill>
        <p:spPr>
          <a:xfrm>
            <a:off x="2112212" y="1615127"/>
            <a:ext cx="7657319" cy="436568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C7326-3087-45BD-9388-74ABDFBC3F99}"/>
              </a:ext>
            </a:extLst>
          </p:cNvPr>
          <p:cNvSpPr txBox="1"/>
          <p:nvPr/>
        </p:nvSpPr>
        <p:spPr>
          <a:xfrm>
            <a:off x="383149" y="522768"/>
            <a:ext cx="11115443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체중계를 이용하여 무게 중심을 측정</a:t>
            </a:r>
            <a:endParaRPr lang="en-US" altLang="ko-KR" sz="2800" kern="0" dirty="0">
              <a:solidFill>
                <a:srgbClr val="0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9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3D4EBF38-2F49-4049-A37F-3CDB95CF0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9"/>
          <a:stretch/>
        </p:blipFill>
        <p:spPr>
          <a:xfrm>
            <a:off x="213360" y="1882986"/>
            <a:ext cx="5923894" cy="3479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2A35F6CD-438F-4EB9-AF95-D6A52C13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626"/>
          <a:stretch>
            <a:fillRect/>
          </a:stretch>
        </p:blipFill>
        <p:spPr>
          <a:xfrm>
            <a:off x="6385560" y="1882986"/>
            <a:ext cx="5257388" cy="34798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53865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>
            <a:extLst>
              <a:ext uri="{FF2B5EF4-FFF2-40B4-BE49-F238E27FC236}">
                <a16:creationId xmlns:a16="http://schemas.microsoft.com/office/drawing/2014/main" id="{8D08075C-9C51-47C9-BA52-A3838384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9" y="2107776"/>
            <a:ext cx="6435075" cy="30463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654F74ED-5A72-4B3D-8801-2190605C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15" b="19153"/>
          <a:stretch>
            <a:fillRect/>
          </a:stretch>
        </p:blipFill>
        <p:spPr>
          <a:xfrm>
            <a:off x="6844704" y="2049779"/>
            <a:ext cx="4738254" cy="31623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40704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25CD76-60DC-4925-98A7-B390744DB26C}"/>
              </a:ext>
            </a:extLst>
          </p:cNvPr>
          <p:cNvSpPr txBox="1"/>
          <p:nvPr/>
        </p:nvSpPr>
        <p:spPr>
          <a:xfrm>
            <a:off x="538278" y="3074576"/>
            <a:ext cx="11115443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중앙에서 몸을 접은 사람의 무게중심이 더 상체 쪽에 위치한다</a:t>
            </a:r>
            <a:r>
              <a:rPr lang="en-US" altLang="ko-KR" sz="2800" kern="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AC8543-71BA-44F4-8E93-546A79E0D6D7}"/>
              </a:ext>
            </a:extLst>
          </p:cNvPr>
          <p:cNvSpPr/>
          <p:nvPr/>
        </p:nvSpPr>
        <p:spPr>
          <a:xfrm rot="20894413">
            <a:off x="595456" y="2156930"/>
            <a:ext cx="35173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Amazing!!</a:t>
            </a:r>
          </a:p>
        </p:txBody>
      </p:sp>
    </p:spTree>
    <p:extLst>
      <p:ext uri="{BB962C8B-B14F-4D97-AF65-F5344CB8AC3E}">
        <p14:creationId xmlns:p14="http://schemas.microsoft.com/office/powerpoint/2010/main" val="250189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E56C9C-CEB5-45F1-B6D6-E94F65BC0B52}"/>
              </a:ext>
            </a:extLst>
          </p:cNvPr>
          <p:cNvSpPr txBox="1"/>
          <p:nvPr/>
        </p:nvSpPr>
        <p:spPr>
          <a:xfrm>
            <a:off x="4407076" y="2644169"/>
            <a:ext cx="3377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그네타기의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진폭을 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증가시키는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역학적 원리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046F0DB0-7FF7-4907-9965-2A5AF350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58" y="1816731"/>
            <a:ext cx="2869695" cy="28696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CA760DC2-C0CC-42B4-9DD5-CA6DE23B4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869" y="1816731"/>
            <a:ext cx="2962958" cy="32245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66471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0FD977-D6CE-4948-9FCB-FBFAA1542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1"/>
          <a:stretch/>
        </p:blipFill>
        <p:spPr>
          <a:xfrm>
            <a:off x="326972" y="301348"/>
            <a:ext cx="11538055" cy="62553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647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E56C9C-CEB5-45F1-B6D6-E94F65BC0B52}"/>
              </a:ext>
            </a:extLst>
          </p:cNvPr>
          <p:cNvSpPr txBox="1"/>
          <p:nvPr/>
        </p:nvSpPr>
        <p:spPr>
          <a:xfrm>
            <a:off x="4576994" y="553683"/>
            <a:ext cx="3038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선행연구 조사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9E3916B3-468D-44EB-9CD0-3FAA2892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6" t="14002" r="1538" b="25004"/>
          <a:stretch>
            <a:fillRect/>
          </a:stretch>
        </p:blipFill>
        <p:spPr>
          <a:xfrm>
            <a:off x="1733807" y="1640980"/>
            <a:ext cx="9333841" cy="437094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2565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846630F3-21BE-4D87-98FB-F4DBD99CF1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28" t="35956" r="3708" b="901"/>
          <a:stretch>
            <a:fillRect/>
          </a:stretch>
        </p:blipFill>
        <p:spPr>
          <a:xfrm>
            <a:off x="3164763" y="1374758"/>
            <a:ext cx="7379423" cy="38796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C67A7-3737-4E67-BFEF-81CE81E2069B}"/>
              </a:ext>
            </a:extLst>
          </p:cNvPr>
          <p:cNvSpPr txBox="1"/>
          <p:nvPr/>
        </p:nvSpPr>
        <p:spPr>
          <a:xfrm>
            <a:off x="4574719" y="558259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&lt;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실제 </a:t>
            </a:r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그네타기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&gt;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D2452-EBEB-4215-9513-851900D8023C}"/>
              </a:ext>
            </a:extLst>
          </p:cNvPr>
          <p:cNvSpPr txBox="1"/>
          <p:nvPr/>
        </p:nvSpPr>
        <p:spPr>
          <a:xfrm>
            <a:off x="2147288" y="5254388"/>
            <a:ext cx="8396898" cy="1211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앉아서 그네를 탈 때 여러 위치에서 몸을 일으킴</a:t>
            </a:r>
            <a:endParaRPr lang="ko-KR" altLang="en-US" sz="7200" kern="0" spc="0" dirty="0">
              <a:solidFill>
                <a:srgbClr val="000000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모두 진폭은 커짐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왜 그럴까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 </a:t>
            </a:r>
            <a:r>
              <a:rPr lang="ko-KR" altLang="en-US" sz="2400" kern="10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누가 가장 그네를 잘 탈까</a:t>
            </a:r>
            <a:r>
              <a:rPr lang="en-US" altLang="ko-KR" sz="2400" kern="10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7200" kern="0" spc="0" dirty="0">
              <a:solidFill>
                <a:srgbClr val="000000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68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A1830C-560C-4101-8814-E48C7EC3525B}"/>
              </a:ext>
            </a:extLst>
          </p:cNvPr>
          <p:cNvSpPr txBox="1"/>
          <p:nvPr/>
        </p:nvSpPr>
        <p:spPr>
          <a:xfrm>
            <a:off x="4635504" y="3044279"/>
            <a:ext cx="2920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탐구내용</a:t>
            </a:r>
          </a:p>
        </p:txBody>
      </p:sp>
    </p:spTree>
    <p:extLst>
      <p:ext uri="{BB962C8B-B14F-4D97-AF65-F5344CB8AC3E}">
        <p14:creationId xmlns:p14="http://schemas.microsoft.com/office/powerpoint/2010/main" val="316944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7B46A6-5AAF-4D26-9AFA-D55FA3E93C09}"/>
              </a:ext>
            </a:extLst>
          </p:cNvPr>
          <p:cNvSpPr/>
          <p:nvPr/>
        </p:nvSpPr>
        <p:spPr>
          <a:xfrm>
            <a:off x="3437914" y="391934"/>
            <a:ext cx="7021539" cy="8325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F76D2A-5706-4EC8-8D7B-A13E8992B15F}"/>
              </a:ext>
            </a:extLst>
          </p:cNvPr>
          <p:cNvSpPr/>
          <p:nvPr/>
        </p:nvSpPr>
        <p:spPr>
          <a:xfrm>
            <a:off x="1261232" y="391934"/>
            <a:ext cx="2709462" cy="832513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0B120-D355-4FE3-AB11-AF1062DC0267}"/>
              </a:ext>
            </a:extLst>
          </p:cNvPr>
          <p:cNvSpPr txBox="1"/>
          <p:nvPr/>
        </p:nvSpPr>
        <p:spPr>
          <a:xfrm>
            <a:off x="4580282" y="536273"/>
            <a:ext cx="5729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그네 타기 모형 제작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근근이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호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2E50F-E7E4-43EF-9DCF-7248D205FCD6}"/>
              </a:ext>
            </a:extLst>
          </p:cNvPr>
          <p:cNvSpPr txBox="1"/>
          <p:nvPr/>
        </p:nvSpPr>
        <p:spPr>
          <a:xfrm>
            <a:off x="1613937" y="536274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탐구과제 </a:t>
            </a:r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52340-C65F-4CCD-99D6-C3653AFD706A}"/>
              </a:ext>
            </a:extLst>
          </p:cNvPr>
          <p:cNvSpPr txBox="1"/>
          <p:nvPr/>
        </p:nvSpPr>
        <p:spPr>
          <a:xfrm>
            <a:off x="1328012" y="1368786"/>
            <a:ext cx="9535975" cy="70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앉아서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그네타기를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모형으로 제작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게이트 센서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서보모터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이용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A14F2986-EE69-4A64-B6F9-E8290AD2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11" y="2278426"/>
            <a:ext cx="10147440" cy="418764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494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>
            <a:extLst>
              <a:ext uri="{FF2B5EF4-FFF2-40B4-BE49-F238E27FC236}">
                <a16:creationId xmlns:a16="http://schemas.microsoft.com/office/drawing/2014/main" id="{E5278C17-C8DC-4F9C-B32F-88F4E8AF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7" t="3469" r="17682" b="9392"/>
          <a:stretch>
            <a:fillRect/>
          </a:stretch>
        </p:blipFill>
        <p:spPr>
          <a:xfrm>
            <a:off x="2727705" y="154093"/>
            <a:ext cx="7973997" cy="654981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32415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278</Words>
  <Application>Microsoft Office PowerPoint</Application>
  <PresentationFormat>와이드스크린</PresentationFormat>
  <Paragraphs>50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Cambria Math</vt:lpstr>
      <vt:lpstr>나눔스퀘어OTF ExtraBold</vt:lpstr>
      <vt:lpstr>맑은 고딕</vt:lpstr>
      <vt:lpstr>나눔스퀘어OTF Bold</vt:lpstr>
      <vt:lpstr>나눔스퀘어OTF_ac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수빈</dc:creator>
  <cp:lastModifiedBy>수빈</cp:lastModifiedBy>
  <cp:revision>9</cp:revision>
  <dcterms:created xsi:type="dcterms:W3CDTF">2021-10-11T03:21:05Z</dcterms:created>
  <dcterms:modified xsi:type="dcterms:W3CDTF">2021-10-24T10:09:47Z</dcterms:modified>
</cp:coreProperties>
</file>